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636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903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2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095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5806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248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475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8222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980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314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926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DAF55-61C4-4E8B-9D7C-13C1AE195676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1A10A-0C39-43EC-847C-988D64AE918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241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F349DDCC-999D-935A-52B5-BA9187460FA6}"/>
              </a:ext>
            </a:extLst>
          </p:cNvPr>
          <p:cNvSpPr txBox="1"/>
          <p:nvPr/>
        </p:nvSpPr>
        <p:spPr>
          <a:xfrm>
            <a:off x="6291951" y="596606"/>
            <a:ext cx="55392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เมื่อวันที่  10  เมษายน  2568  เวลา    ณ ห้องประชุมสภาเทศบาลตำบลบึงสำโรง </a:t>
            </a:r>
          </a:p>
          <a:p>
            <a:pPr algn="thaiDist"/>
            <a:r>
              <a:rPr lang="th-TH" sz="16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          นายคมสันต์ เชื้อกุดรู ผู้อำนวยการกองช่างรักษาการแทนปลัดเทศบาลตำบลบึงสำโรง  ประชุมประจำเดือนพนักงานเทศบาลและพนักงานจ้างเทศบาลตำบลบึงสำโรง เพื่อติดตามการปฏิบัติหน้าที่และมอบนโยบายในการปฏิบัติงานโดย เน้นให้ปฏิบัติงานด้วยความซื้อสัตย์สุจริต มีความรับผิดชอบต่อหน้าที่และให้บริการประชาชนด้วยความโปร่งใส ตรวจสอบได้ พร้อมทั้ง</a:t>
            </a:r>
            <a:r>
              <a:rPr lang="th-TH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ยึดถือจริยธรรมของพนักงานส่วนท้องถิ่นเป็นหลักการและแนวทางปฏิบัติราชการ ได้แก่</a:t>
            </a:r>
            <a:endParaRPr lang="th-TH" sz="16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r>
              <a:rPr lang="th-TH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	๑. พึงดำรงตนให้ตั้งมั่นอยู่ในศีลธรรม ปฏิบัติหน้าที่ด้วยความซื่อสัตย์ สุจริต เสียสละ และมีความรับผิดชอบ</a:t>
            </a:r>
            <a:endParaRPr lang="en-US" sz="1600" b="1" dirty="0">
              <a:effectLst/>
              <a:latin typeface="TH NiramitIT๙" panose="02000506000000020004" pitchFamily="2" charset="-34"/>
              <a:ea typeface="Times New Roman" panose="02020603050405020304" pitchFamily="18" charset="0"/>
              <a:cs typeface="TH NiramitIT๙" panose="02000506000000020004" pitchFamily="2" charset="-34"/>
            </a:endParaRPr>
          </a:p>
          <a:p>
            <a:r>
              <a:rPr lang="en-US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	</a:t>
            </a:r>
            <a:r>
              <a:rPr lang="th-TH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๒. พึงปฏิบัติหน้าที่อย่างเปิดเผย โปร่งใส พร้อมให้ตรวจสอบ</a:t>
            </a:r>
            <a:endParaRPr lang="en-US" sz="1600" b="1" dirty="0">
              <a:effectLst/>
              <a:latin typeface="TH NiramitIT๙" panose="02000506000000020004" pitchFamily="2" charset="-34"/>
              <a:ea typeface="Times New Roman" panose="02020603050405020304" pitchFamily="18" charset="0"/>
              <a:cs typeface="TH NiramitIT๙" panose="02000506000000020004" pitchFamily="2" charset="-34"/>
            </a:endParaRPr>
          </a:p>
          <a:p>
            <a:r>
              <a:rPr lang="th-TH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	๓. พึงให้บริการด้วยความเสมอภาค สะดวก รวดเร็ว มีอัธยาศัยไมตรี โดยยึดประโยชน์ของประชาชนเป็นหลัก</a:t>
            </a:r>
          </a:p>
          <a:p>
            <a:r>
              <a:rPr lang="th-TH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	๔. พึงปฏิบัติหน้าที่โดยยึดผลสัมฤทธิ์ของงานอย่างคุ้มค่า</a:t>
            </a:r>
            <a:endParaRPr lang="en-US" sz="1600" b="1" dirty="0">
              <a:effectLst/>
              <a:latin typeface="TH NiramitIT๙" panose="02000506000000020004" pitchFamily="2" charset="-34"/>
              <a:ea typeface="Times New Roman" panose="02020603050405020304" pitchFamily="18" charset="0"/>
              <a:cs typeface="TH NiramitIT๙" panose="02000506000000020004" pitchFamily="2" charset="-34"/>
            </a:endParaRPr>
          </a:p>
          <a:p>
            <a:r>
              <a:rPr lang="th-TH" sz="1600" b="1" dirty="0">
                <a:effectLst/>
                <a:latin typeface="TH NiramitIT๙" panose="02000506000000020004" pitchFamily="2" charset="-34"/>
                <a:ea typeface="Times New Roman" panose="02020603050405020304" pitchFamily="18" charset="0"/>
                <a:cs typeface="TH NiramitIT๙" panose="02000506000000020004" pitchFamily="2" charset="-34"/>
              </a:rPr>
              <a:t>	๕. พึงพัฒนาทักษะ ความรู้ ความสามารถ และตนเองให้ทันสมัยอยู่เสมอ</a:t>
            </a:r>
            <a:endParaRPr lang="th-TH" sz="1600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AEBC3C74-608E-37C0-A969-F58D8736CF5C}"/>
              </a:ext>
            </a:extLst>
          </p:cNvPr>
          <p:cNvSpPr txBox="1"/>
          <p:nvPr/>
        </p:nvSpPr>
        <p:spPr>
          <a:xfrm>
            <a:off x="216108" y="2496962"/>
            <a:ext cx="6075843" cy="6771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200" b="1" dirty="0">
                <a:solidFill>
                  <a:srgbClr val="0A25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pey Bold"/>
              </a:rPr>
              <a:t>กิจกรรมการประชุมประจำเดือน ของ พนักงานเทศบาล พนักงานจ้าง </a:t>
            </a:r>
          </a:p>
          <a:p>
            <a:pPr algn="ctr"/>
            <a:r>
              <a:rPr lang="th-TH" sz="2200" b="1" dirty="0">
                <a:solidFill>
                  <a:srgbClr val="0A25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pey Bold"/>
              </a:rPr>
              <a:t>เทศบาลตำบลบึงสำโรง</a:t>
            </a:r>
            <a:endParaRPr lang="en-US" sz="2200" b="1" dirty="0">
              <a:solidFill>
                <a:srgbClr val="0A25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pey Bold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16DCE190-8C7D-8F8F-142D-D13D96001D0B}"/>
              </a:ext>
            </a:extLst>
          </p:cNvPr>
          <p:cNvSpPr txBox="1"/>
          <p:nvPr/>
        </p:nvSpPr>
        <p:spPr>
          <a:xfrm>
            <a:off x="-85726" y="6369248"/>
            <a:ext cx="12420601" cy="615553"/>
          </a:xfrm>
          <a:prstGeom prst="rect">
            <a:avLst/>
          </a:prstGeom>
          <a:gradFill>
            <a:gsLst>
              <a:gs pos="11000">
                <a:schemeClr val="accent1">
                  <a:lumMod val="5000"/>
                  <a:lumOff val="95000"/>
                </a:schemeClr>
              </a:gs>
              <a:gs pos="38000">
                <a:schemeClr val="accent6">
                  <a:lumMod val="40000"/>
                  <a:lumOff val="60000"/>
                </a:schemeClr>
              </a:gs>
              <a:gs pos="66000">
                <a:schemeClr val="accent5">
                  <a:lumMod val="40000"/>
                  <a:lumOff val="60000"/>
                </a:schemeClr>
              </a:gs>
              <a:gs pos="89000">
                <a:schemeClr val="accent5">
                  <a:lumMod val="20000"/>
                  <a:lumOff val="80000"/>
                </a:schemeClr>
              </a:gs>
            </a:gsLst>
            <a:lin ang="5400000" scaled="1"/>
          </a:gradFill>
          <a:effectLst>
            <a:softEdge rad="127000"/>
          </a:effectLst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4000" dirty="0">
              <a:solidFill>
                <a:srgbClr val="002060"/>
              </a:solidFill>
              <a:latin typeface="Arapey Bold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1BB2A4F5-46C1-B3D1-1725-96B6FDA38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41" y="491240"/>
            <a:ext cx="2399999" cy="1800405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BEB9444C-3ABF-836C-6B50-1D1CEE8E3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17" y="491241"/>
            <a:ext cx="2401081" cy="180040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07269898-3C36-FDE7-11D6-A91DC6B0B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08" y="3379386"/>
            <a:ext cx="3012284" cy="2258704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C9CC076A-FDD1-27C2-74F4-8D08EE5E2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91" y="3776669"/>
            <a:ext cx="3012284" cy="2259723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16A711F8-3A01-7F6A-8702-103ADC33B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275" y="4287071"/>
            <a:ext cx="2633024" cy="1974323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78ED6D70-779C-7A08-B935-067F80EF00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868" y="4179810"/>
            <a:ext cx="2697954" cy="202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0395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เบอร์ลิน</Template>
  <TotalTime>380</TotalTime>
  <Words>180</Words>
  <Application>Microsoft Office PowerPoint</Application>
  <PresentationFormat>แบบจอกว้าง</PresentationFormat>
  <Paragraphs>9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7" baseType="lpstr">
      <vt:lpstr>Arapey Bold</vt:lpstr>
      <vt:lpstr>Arial</vt:lpstr>
      <vt:lpstr>Calibri</vt:lpstr>
      <vt:lpstr>Calibri Light</vt:lpstr>
      <vt:lpstr>TH NiramitIT๙</vt:lpstr>
      <vt:lpstr>ธีมของ Office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User</cp:lastModifiedBy>
  <cp:revision>14</cp:revision>
  <dcterms:created xsi:type="dcterms:W3CDTF">2024-02-12T09:31:11Z</dcterms:created>
  <dcterms:modified xsi:type="dcterms:W3CDTF">2025-04-22T03:51:42Z</dcterms:modified>
</cp:coreProperties>
</file>